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9753600" cy="7315200"/>
  <p:notesSz cx="6858000" cy="9144000"/>
  <p:embeddedFontLst>
    <p:embeddedFont>
      <p:font typeface="Wedges" charset="1" panose="02000500000000000000"/>
      <p:regular r:id="rId13"/>
    </p:embeddedFont>
    <p:embeddedFont>
      <p:font typeface="Glacial Indifference" charset="1" panose="00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3.png" Type="http://schemas.openxmlformats.org/officeDocument/2006/relationships/image"/><Relationship Id="rId4" Target="../media/image5.png" Type="http://schemas.openxmlformats.org/officeDocument/2006/relationships/image"/><Relationship Id="rId5" Target="../media/image11.png" Type="http://schemas.openxmlformats.org/officeDocument/2006/relationships/image"/><Relationship Id="rId6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10.png" Type="http://schemas.openxmlformats.org/officeDocument/2006/relationships/image"/><Relationship Id="rId5" Target="../media/image3.png" Type="http://schemas.openxmlformats.org/officeDocument/2006/relationships/image"/><Relationship Id="rId6" Target="../media/image5.png" Type="http://schemas.openxmlformats.org/officeDocument/2006/relationships/image"/><Relationship Id="rId7" Target="../media/image13.png" Type="http://schemas.openxmlformats.org/officeDocument/2006/relationships/image"/><Relationship Id="rId8" Target="../media/image14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5.png" Type="http://schemas.openxmlformats.org/officeDocument/2006/relationships/image"/><Relationship Id="rId5" Target="../media/image3.png" Type="http://schemas.openxmlformats.org/officeDocument/2006/relationships/image"/><Relationship Id="rId6" Target="../media/image16.png" Type="http://schemas.openxmlformats.org/officeDocument/2006/relationships/image"/><Relationship Id="rId7" Target="../media/image5.png" Type="http://schemas.openxmlformats.org/officeDocument/2006/relationships/image"/><Relationship Id="rId8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5.png" Type="http://schemas.openxmlformats.org/officeDocument/2006/relationships/image"/><Relationship Id="rId5" Target="../media/image3.png" Type="http://schemas.openxmlformats.org/officeDocument/2006/relationships/image"/><Relationship Id="rId6" Target="../media/image16.png" Type="http://schemas.openxmlformats.org/officeDocument/2006/relationships/image"/><Relationship Id="rId7" Target="../media/image5.png" Type="http://schemas.openxmlformats.org/officeDocument/2006/relationships/image"/><Relationship Id="rId8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753600" cy="7315200"/>
          </a:xfrm>
          <a:custGeom>
            <a:avLst/>
            <a:gdLst/>
            <a:ahLst/>
            <a:cxnLst/>
            <a:rect r="r" b="b" t="t" l="l"/>
            <a:pathLst>
              <a:path h="7315200" w="97536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57" r="0" b="-408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103769" y="3856464"/>
            <a:ext cx="2740092" cy="1804013"/>
          </a:xfrm>
          <a:custGeom>
            <a:avLst/>
            <a:gdLst/>
            <a:ahLst/>
            <a:cxnLst/>
            <a:rect r="r" b="b" t="t" l="l"/>
            <a:pathLst>
              <a:path h="1804013" w="2740092">
                <a:moveTo>
                  <a:pt x="0" y="0"/>
                </a:moveTo>
                <a:lnTo>
                  <a:pt x="2740091" y="0"/>
                </a:lnTo>
                <a:lnTo>
                  <a:pt x="2740091" y="1804013"/>
                </a:lnTo>
                <a:lnTo>
                  <a:pt x="0" y="1804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103769" y="4927939"/>
            <a:ext cx="9961139" cy="2965175"/>
          </a:xfrm>
          <a:custGeom>
            <a:avLst/>
            <a:gdLst/>
            <a:ahLst/>
            <a:cxnLst/>
            <a:rect r="r" b="b" t="t" l="l"/>
            <a:pathLst>
              <a:path h="2965175" w="9961139">
                <a:moveTo>
                  <a:pt x="0" y="0"/>
                </a:moveTo>
                <a:lnTo>
                  <a:pt x="9961138" y="0"/>
                </a:lnTo>
                <a:lnTo>
                  <a:pt x="9961138" y="2965175"/>
                </a:lnTo>
                <a:lnTo>
                  <a:pt x="0" y="2965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63" r="0" b="-9294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1885" y="5981365"/>
            <a:ext cx="3295809" cy="1697342"/>
          </a:xfrm>
          <a:custGeom>
            <a:avLst/>
            <a:gdLst/>
            <a:ahLst/>
            <a:cxnLst/>
            <a:rect r="r" b="b" t="t" l="l"/>
            <a:pathLst>
              <a:path h="1697342" w="3295809">
                <a:moveTo>
                  <a:pt x="0" y="0"/>
                </a:moveTo>
                <a:lnTo>
                  <a:pt x="3295809" y="0"/>
                </a:lnTo>
                <a:lnTo>
                  <a:pt x="3295809" y="1697341"/>
                </a:lnTo>
                <a:lnTo>
                  <a:pt x="0" y="16973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3264123" y="6031818"/>
            <a:ext cx="3295809" cy="1697342"/>
          </a:xfrm>
          <a:custGeom>
            <a:avLst/>
            <a:gdLst/>
            <a:ahLst/>
            <a:cxnLst/>
            <a:rect r="r" b="b" t="t" l="l"/>
            <a:pathLst>
              <a:path h="1697342" w="3295809">
                <a:moveTo>
                  <a:pt x="3295809" y="0"/>
                </a:moveTo>
                <a:lnTo>
                  <a:pt x="0" y="0"/>
                </a:lnTo>
                <a:lnTo>
                  <a:pt x="0" y="1697341"/>
                </a:lnTo>
                <a:lnTo>
                  <a:pt x="3295809" y="1697341"/>
                </a:lnTo>
                <a:lnTo>
                  <a:pt x="3295809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6405906" y="6031818"/>
            <a:ext cx="3295809" cy="1697342"/>
          </a:xfrm>
          <a:custGeom>
            <a:avLst/>
            <a:gdLst/>
            <a:ahLst/>
            <a:cxnLst/>
            <a:rect r="r" b="b" t="t" l="l"/>
            <a:pathLst>
              <a:path h="1697342" w="3295809">
                <a:moveTo>
                  <a:pt x="0" y="0"/>
                </a:moveTo>
                <a:lnTo>
                  <a:pt x="3295809" y="0"/>
                </a:lnTo>
                <a:lnTo>
                  <a:pt x="3295809" y="1697341"/>
                </a:lnTo>
                <a:lnTo>
                  <a:pt x="0" y="16973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812151" y="129848"/>
            <a:ext cx="4041511" cy="1919718"/>
          </a:xfrm>
          <a:custGeom>
            <a:avLst/>
            <a:gdLst/>
            <a:ahLst/>
            <a:cxnLst/>
            <a:rect r="r" b="b" t="t" l="l"/>
            <a:pathLst>
              <a:path h="1919718" w="4041511">
                <a:moveTo>
                  <a:pt x="0" y="0"/>
                </a:moveTo>
                <a:lnTo>
                  <a:pt x="4041510" y="0"/>
                </a:lnTo>
                <a:lnTo>
                  <a:pt x="4041510" y="1919717"/>
                </a:lnTo>
                <a:lnTo>
                  <a:pt x="0" y="191971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78876" y="2064544"/>
            <a:ext cx="8214733" cy="2051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20"/>
              </a:lnSpc>
            </a:pPr>
            <a:r>
              <a:rPr lang="en-US" sz="8000">
                <a:solidFill>
                  <a:srgbClr val="FFFFFF"/>
                </a:solidFill>
                <a:latin typeface="Wedges"/>
                <a:ea typeface="Wedges"/>
                <a:cs typeface="Wedges"/>
                <a:sym typeface="Wedges"/>
              </a:rPr>
              <a:t>BARANGAY PALAYAN </a:t>
            </a:r>
          </a:p>
        </p:txBody>
      </p:sp>
      <p:sp>
        <p:nvSpPr>
          <p:cNvPr name="Freeform 10" id="10"/>
          <p:cNvSpPr/>
          <p:nvPr/>
        </p:nvSpPr>
        <p:spPr>
          <a:xfrm flipH="true" flipV="false" rot="0">
            <a:off x="7629075" y="1089707"/>
            <a:ext cx="4041511" cy="1919718"/>
          </a:xfrm>
          <a:custGeom>
            <a:avLst/>
            <a:gdLst/>
            <a:ahLst/>
            <a:cxnLst/>
            <a:rect r="r" b="b" t="t" l="l"/>
            <a:pathLst>
              <a:path h="1919718" w="4041511">
                <a:moveTo>
                  <a:pt x="4041511" y="0"/>
                </a:moveTo>
                <a:lnTo>
                  <a:pt x="0" y="0"/>
                </a:lnTo>
                <a:lnTo>
                  <a:pt x="0" y="1919717"/>
                </a:lnTo>
                <a:lnTo>
                  <a:pt x="4041511" y="1919717"/>
                </a:lnTo>
                <a:lnTo>
                  <a:pt x="4041511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559991" y="4240939"/>
            <a:ext cx="837769" cy="1514871"/>
          </a:xfrm>
          <a:custGeom>
            <a:avLst/>
            <a:gdLst/>
            <a:ahLst/>
            <a:cxnLst/>
            <a:rect r="r" b="b" t="t" l="l"/>
            <a:pathLst>
              <a:path h="1514871" w="837769">
                <a:moveTo>
                  <a:pt x="0" y="0"/>
                </a:moveTo>
                <a:lnTo>
                  <a:pt x="837769" y="0"/>
                </a:lnTo>
                <a:lnTo>
                  <a:pt x="837769" y="1514870"/>
                </a:lnTo>
                <a:lnTo>
                  <a:pt x="0" y="151487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908360" y="4529523"/>
            <a:ext cx="1285249" cy="897401"/>
          </a:xfrm>
          <a:custGeom>
            <a:avLst/>
            <a:gdLst/>
            <a:ahLst/>
            <a:cxnLst/>
            <a:rect r="r" b="b" t="t" l="l"/>
            <a:pathLst>
              <a:path h="897401" w="1285249">
                <a:moveTo>
                  <a:pt x="0" y="0"/>
                </a:moveTo>
                <a:lnTo>
                  <a:pt x="1285249" y="0"/>
                </a:lnTo>
                <a:lnTo>
                  <a:pt x="1285249" y="897401"/>
                </a:lnTo>
                <a:lnTo>
                  <a:pt x="0" y="89740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2334194" y="4181230"/>
            <a:ext cx="5294882" cy="817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91"/>
              </a:lnSpc>
            </a:pPr>
            <a:r>
              <a:rPr lang="en-US" sz="3136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Solutions for Urban Agriculture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88018" y="5518407"/>
            <a:ext cx="7387233" cy="38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1"/>
              </a:lnSpc>
              <a:spcBef>
                <a:spcPct val="0"/>
              </a:spcBef>
            </a:pPr>
            <a:r>
              <a:rPr lang="en-US" sz="2567">
                <a:solidFill>
                  <a:srgbClr val="708871"/>
                </a:solidFill>
                <a:latin typeface="Wedges"/>
                <a:ea typeface="Wedges"/>
                <a:cs typeface="Wedges"/>
                <a:sym typeface="Wedges"/>
              </a:rPr>
              <a:t>SDG 8: DECENT W</a:t>
            </a:r>
            <a:r>
              <a:rPr lang="en-US" sz="2567">
                <a:solidFill>
                  <a:srgbClr val="708871"/>
                </a:solidFill>
                <a:latin typeface="Wedges"/>
                <a:ea typeface="Wedges"/>
                <a:cs typeface="Wedges"/>
                <a:sym typeface="Wedges"/>
              </a:rPr>
              <a:t>ORK AND ECONOMIC GROWTH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753600" cy="7315200"/>
          </a:xfrm>
          <a:custGeom>
            <a:avLst/>
            <a:gdLst/>
            <a:ahLst/>
            <a:cxnLst/>
            <a:rect r="r" b="b" t="t" l="l"/>
            <a:pathLst>
              <a:path h="7315200" w="97536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57" r="0" b="-408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4236693"/>
            <a:ext cx="2740092" cy="1804013"/>
          </a:xfrm>
          <a:custGeom>
            <a:avLst/>
            <a:gdLst/>
            <a:ahLst/>
            <a:cxnLst/>
            <a:rect r="r" b="b" t="t" l="l"/>
            <a:pathLst>
              <a:path h="1804013" w="2740092">
                <a:moveTo>
                  <a:pt x="0" y="0"/>
                </a:moveTo>
                <a:lnTo>
                  <a:pt x="2740092" y="0"/>
                </a:lnTo>
                <a:lnTo>
                  <a:pt x="2740092" y="1804013"/>
                </a:lnTo>
                <a:lnTo>
                  <a:pt x="0" y="1804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441" y="5527104"/>
            <a:ext cx="9961139" cy="2965175"/>
          </a:xfrm>
          <a:custGeom>
            <a:avLst/>
            <a:gdLst/>
            <a:ahLst/>
            <a:cxnLst/>
            <a:rect r="r" b="b" t="t" l="l"/>
            <a:pathLst>
              <a:path h="2965175" w="9961139">
                <a:moveTo>
                  <a:pt x="0" y="0"/>
                </a:moveTo>
                <a:lnTo>
                  <a:pt x="9961139" y="0"/>
                </a:lnTo>
                <a:lnTo>
                  <a:pt x="9961139" y="2965175"/>
                </a:lnTo>
                <a:lnTo>
                  <a:pt x="0" y="296517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063" r="0" b="-9294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792643" y="978609"/>
            <a:ext cx="3770095" cy="1790795"/>
          </a:xfrm>
          <a:custGeom>
            <a:avLst/>
            <a:gdLst/>
            <a:ahLst/>
            <a:cxnLst/>
            <a:rect r="r" b="b" t="t" l="l"/>
            <a:pathLst>
              <a:path h="1790795" w="3770095">
                <a:moveTo>
                  <a:pt x="0" y="0"/>
                </a:moveTo>
                <a:lnTo>
                  <a:pt x="3770095" y="0"/>
                </a:lnTo>
                <a:lnTo>
                  <a:pt x="3770095" y="1790795"/>
                </a:lnTo>
                <a:lnTo>
                  <a:pt x="0" y="179079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5441" y="1874007"/>
            <a:ext cx="5284109" cy="5485235"/>
          </a:xfrm>
          <a:custGeom>
            <a:avLst/>
            <a:gdLst/>
            <a:ahLst/>
            <a:cxnLst/>
            <a:rect r="r" b="b" t="t" l="l"/>
            <a:pathLst>
              <a:path h="5485235" w="5284109">
                <a:moveTo>
                  <a:pt x="5284109" y="0"/>
                </a:moveTo>
                <a:lnTo>
                  <a:pt x="0" y="0"/>
                </a:lnTo>
                <a:lnTo>
                  <a:pt x="0" y="5485234"/>
                </a:lnTo>
                <a:lnTo>
                  <a:pt x="5284109" y="5485234"/>
                </a:lnTo>
                <a:lnTo>
                  <a:pt x="5284109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3421614" y="1436075"/>
            <a:ext cx="5801111" cy="5076091"/>
            <a:chOff x="0" y="0"/>
            <a:chExt cx="2148559" cy="188003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48560" cy="1880034"/>
            </a:xfrm>
            <a:custGeom>
              <a:avLst/>
              <a:gdLst/>
              <a:ahLst/>
              <a:cxnLst/>
              <a:rect r="r" b="b" t="t" l="l"/>
              <a:pathLst>
                <a:path h="1880034" w="2148560">
                  <a:moveTo>
                    <a:pt x="48044" y="0"/>
                  </a:moveTo>
                  <a:lnTo>
                    <a:pt x="2100515" y="0"/>
                  </a:lnTo>
                  <a:cubicBezTo>
                    <a:pt x="2113258" y="0"/>
                    <a:pt x="2125478" y="5062"/>
                    <a:pt x="2134488" y="14072"/>
                  </a:cubicBezTo>
                  <a:cubicBezTo>
                    <a:pt x="2143498" y="23082"/>
                    <a:pt x="2148560" y="35302"/>
                    <a:pt x="2148560" y="48044"/>
                  </a:cubicBezTo>
                  <a:lnTo>
                    <a:pt x="2148560" y="1831990"/>
                  </a:lnTo>
                  <a:cubicBezTo>
                    <a:pt x="2148560" y="1844732"/>
                    <a:pt x="2143498" y="1856952"/>
                    <a:pt x="2134488" y="1865962"/>
                  </a:cubicBezTo>
                  <a:cubicBezTo>
                    <a:pt x="2125478" y="1874972"/>
                    <a:pt x="2113258" y="1880034"/>
                    <a:pt x="2100515" y="1880034"/>
                  </a:cubicBezTo>
                  <a:lnTo>
                    <a:pt x="48044" y="1880034"/>
                  </a:lnTo>
                  <a:cubicBezTo>
                    <a:pt x="35302" y="1880034"/>
                    <a:pt x="23082" y="1874972"/>
                    <a:pt x="14072" y="1865962"/>
                  </a:cubicBezTo>
                  <a:cubicBezTo>
                    <a:pt x="5062" y="1856952"/>
                    <a:pt x="0" y="1844732"/>
                    <a:pt x="0" y="1831990"/>
                  </a:cubicBezTo>
                  <a:lnTo>
                    <a:pt x="0" y="48044"/>
                  </a:lnTo>
                  <a:cubicBezTo>
                    <a:pt x="0" y="35302"/>
                    <a:pt x="5062" y="23082"/>
                    <a:pt x="14072" y="14072"/>
                  </a:cubicBezTo>
                  <a:cubicBezTo>
                    <a:pt x="23082" y="5062"/>
                    <a:pt x="35302" y="0"/>
                    <a:pt x="48044" y="0"/>
                  </a:cubicBezTo>
                  <a:close/>
                </a:path>
              </a:pathLst>
            </a:custGeom>
            <a:solidFill>
              <a:srgbClr val="808D7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2148559" cy="190860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2337225" y="355282"/>
            <a:ext cx="7214818" cy="752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61"/>
              </a:lnSpc>
            </a:pPr>
            <a:r>
              <a:rPr lang="en-US" sz="4967">
                <a:solidFill>
                  <a:srgbClr val="FFFFFF"/>
                </a:solidFill>
                <a:latin typeface="Wedges"/>
                <a:ea typeface="Wedges"/>
                <a:cs typeface="Wedges"/>
                <a:sym typeface="Wedges"/>
              </a:rPr>
              <a:t> BARANGAY PALAYAN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416488" y="1712568"/>
            <a:ext cx="5605592" cy="503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Barangay Palayan’s economy revolves around rice farming and backyard livestock.</a:t>
            </a:r>
          </a:p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Population: 1,800 (majority aged 35+).</a:t>
            </a:r>
          </a:p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Average monthly income: ₱8,000 – ₱18,000.</a:t>
            </a:r>
          </a:p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Digital access: 50% smartphones, 40% mobile data users.</a:t>
            </a:r>
          </a:p>
          <a:p>
            <a:pPr algn="just">
              <a:lnSpc>
                <a:spcPts val="3600"/>
              </a:lnSpc>
            </a:pPr>
          </a:p>
        </p:txBody>
      </p:sp>
      <p:sp>
        <p:nvSpPr>
          <p:cNvPr name="Freeform 12" id="12"/>
          <p:cNvSpPr/>
          <p:nvPr/>
        </p:nvSpPr>
        <p:spPr>
          <a:xfrm flipH="true" flipV="false" rot="0">
            <a:off x="8204001" y="607456"/>
            <a:ext cx="2037448" cy="967788"/>
          </a:xfrm>
          <a:custGeom>
            <a:avLst/>
            <a:gdLst/>
            <a:ahLst/>
            <a:cxnLst/>
            <a:rect r="r" b="b" t="t" l="l"/>
            <a:pathLst>
              <a:path h="967788" w="2037448">
                <a:moveTo>
                  <a:pt x="2037447" y="0"/>
                </a:moveTo>
                <a:lnTo>
                  <a:pt x="0" y="0"/>
                </a:lnTo>
                <a:lnTo>
                  <a:pt x="0" y="967788"/>
                </a:lnTo>
                <a:lnTo>
                  <a:pt x="2037447" y="967788"/>
                </a:lnTo>
                <a:lnTo>
                  <a:pt x="2037447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753600" cy="7315200"/>
          </a:xfrm>
          <a:custGeom>
            <a:avLst/>
            <a:gdLst/>
            <a:ahLst/>
            <a:cxnLst/>
            <a:rect r="r" b="b" t="t" l="l"/>
            <a:pathLst>
              <a:path h="7315200" w="97536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57" r="0" b="-408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441" y="5527104"/>
            <a:ext cx="9961139" cy="2965175"/>
          </a:xfrm>
          <a:custGeom>
            <a:avLst/>
            <a:gdLst/>
            <a:ahLst/>
            <a:cxnLst/>
            <a:rect r="r" b="b" t="t" l="l"/>
            <a:pathLst>
              <a:path h="2965175" w="9961139">
                <a:moveTo>
                  <a:pt x="0" y="0"/>
                </a:moveTo>
                <a:lnTo>
                  <a:pt x="9961139" y="0"/>
                </a:lnTo>
                <a:lnTo>
                  <a:pt x="9961139" y="2965175"/>
                </a:lnTo>
                <a:lnTo>
                  <a:pt x="0" y="29651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63" r="0" b="-9294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651334" y="2033221"/>
            <a:ext cx="6547029" cy="4976471"/>
            <a:chOff x="0" y="0"/>
            <a:chExt cx="2424826" cy="1843137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24826" cy="1843137"/>
            </a:xfrm>
            <a:custGeom>
              <a:avLst/>
              <a:gdLst/>
              <a:ahLst/>
              <a:cxnLst/>
              <a:rect r="r" b="b" t="t" l="l"/>
              <a:pathLst>
                <a:path h="1843137" w="2424826">
                  <a:moveTo>
                    <a:pt x="42570" y="0"/>
                  </a:moveTo>
                  <a:lnTo>
                    <a:pt x="2382255" y="0"/>
                  </a:lnTo>
                  <a:cubicBezTo>
                    <a:pt x="2393546" y="0"/>
                    <a:pt x="2404374" y="4485"/>
                    <a:pt x="2412357" y="12469"/>
                  </a:cubicBezTo>
                  <a:cubicBezTo>
                    <a:pt x="2420341" y="20452"/>
                    <a:pt x="2424826" y="31280"/>
                    <a:pt x="2424826" y="42570"/>
                  </a:cubicBezTo>
                  <a:lnTo>
                    <a:pt x="2424826" y="1800567"/>
                  </a:lnTo>
                  <a:cubicBezTo>
                    <a:pt x="2424826" y="1811857"/>
                    <a:pt x="2420341" y="1822685"/>
                    <a:pt x="2412357" y="1830669"/>
                  </a:cubicBezTo>
                  <a:cubicBezTo>
                    <a:pt x="2404374" y="1838652"/>
                    <a:pt x="2393546" y="1843137"/>
                    <a:pt x="2382255" y="1843137"/>
                  </a:cubicBezTo>
                  <a:lnTo>
                    <a:pt x="42570" y="1843137"/>
                  </a:lnTo>
                  <a:cubicBezTo>
                    <a:pt x="31280" y="1843137"/>
                    <a:pt x="20452" y="1838652"/>
                    <a:pt x="12469" y="1830669"/>
                  </a:cubicBezTo>
                  <a:cubicBezTo>
                    <a:pt x="4485" y="1822685"/>
                    <a:pt x="0" y="1811857"/>
                    <a:pt x="0" y="1800567"/>
                  </a:cubicBezTo>
                  <a:lnTo>
                    <a:pt x="0" y="42570"/>
                  </a:lnTo>
                  <a:cubicBezTo>
                    <a:pt x="0" y="31280"/>
                    <a:pt x="4485" y="20452"/>
                    <a:pt x="12469" y="12469"/>
                  </a:cubicBezTo>
                  <a:cubicBezTo>
                    <a:pt x="20452" y="4485"/>
                    <a:pt x="31280" y="0"/>
                    <a:pt x="42570" y="0"/>
                  </a:cubicBezTo>
                  <a:close/>
                </a:path>
              </a:pathLst>
            </a:custGeom>
            <a:solidFill>
              <a:srgbClr val="808D7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2424826" cy="18717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51334" y="528271"/>
            <a:ext cx="6092326" cy="1504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61"/>
              </a:lnSpc>
            </a:pPr>
            <a:r>
              <a:rPr lang="en-US" sz="4967">
                <a:solidFill>
                  <a:srgbClr val="FFFFFF"/>
                </a:solidFill>
                <a:latin typeface="Wedges"/>
                <a:ea typeface="Wedges"/>
                <a:cs typeface="Wedges"/>
                <a:sym typeface="Wedges"/>
              </a:rPr>
              <a:t>CURRENT ISSUES &amp; PIN POINTS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51013" y="2909727"/>
            <a:ext cx="5292968" cy="22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Platform for bulk buyers of rice and produce</a:t>
            </a:r>
          </a:p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Cash-on-delivery preferred </a:t>
            </a:r>
          </a:p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Low tech literacy among older farmers </a:t>
            </a:r>
          </a:p>
        </p:txBody>
      </p:sp>
      <p:sp>
        <p:nvSpPr>
          <p:cNvPr name="Freeform 9" id="9"/>
          <p:cNvSpPr/>
          <p:nvPr/>
        </p:nvSpPr>
        <p:spPr>
          <a:xfrm flipH="true" flipV="false" rot="0">
            <a:off x="65085" y="6091282"/>
            <a:ext cx="3566640" cy="1836819"/>
          </a:xfrm>
          <a:custGeom>
            <a:avLst/>
            <a:gdLst/>
            <a:ahLst/>
            <a:cxnLst/>
            <a:rect r="r" b="b" t="t" l="l"/>
            <a:pathLst>
              <a:path h="1836819" w="3566640">
                <a:moveTo>
                  <a:pt x="3566639" y="0"/>
                </a:moveTo>
                <a:lnTo>
                  <a:pt x="0" y="0"/>
                </a:lnTo>
                <a:lnTo>
                  <a:pt x="0" y="1836820"/>
                </a:lnTo>
                <a:lnTo>
                  <a:pt x="3566639" y="1836820"/>
                </a:lnTo>
                <a:lnTo>
                  <a:pt x="3566639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3631724" y="6091282"/>
            <a:ext cx="3566640" cy="1836819"/>
          </a:xfrm>
          <a:custGeom>
            <a:avLst/>
            <a:gdLst/>
            <a:ahLst/>
            <a:cxnLst/>
            <a:rect r="r" b="b" t="t" l="l"/>
            <a:pathLst>
              <a:path h="1836819" w="3566640">
                <a:moveTo>
                  <a:pt x="0" y="0"/>
                </a:moveTo>
                <a:lnTo>
                  <a:pt x="3566640" y="0"/>
                </a:lnTo>
                <a:lnTo>
                  <a:pt x="3566640" y="1836820"/>
                </a:lnTo>
                <a:lnTo>
                  <a:pt x="0" y="18368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6758398" y="1381374"/>
            <a:ext cx="2403512" cy="5852160"/>
          </a:xfrm>
          <a:custGeom>
            <a:avLst/>
            <a:gdLst/>
            <a:ahLst/>
            <a:cxnLst/>
            <a:rect r="r" b="b" t="t" l="l"/>
            <a:pathLst>
              <a:path h="5852160" w="2403512">
                <a:moveTo>
                  <a:pt x="0" y="0"/>
                </a:moveTo>
                <a:lnTo>
                  <a:pt x="2403512" y="0"/>
                </a:lnTo>
                <a:lnTo>
                  <a:pt x="2403512" y="5852160"/>
                </a:lnTo>
                <a:lnTo>
                  <a:pt x="0" y="58521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650486" y="3032735"/>
            <a:ext cx="4316094" cy="3588985"/>
          </a:xfrm>
          <a:custGeom>
            <a:avLst/>
            <a:gdLst/>
            <a:ahLst/>
            <a:cxnLst/>
            <a:rect r="r" b="b" t="t" l="l"/>
            <a:pathLst>
              <a:path h="3588985" w="4316094">
                <a:moveTo>
                  <a:pt x="0" y="0"/>
                </a:moveTo>
                <a:lnTo>
                  <a:pt x="4316094" y="0"/>
                </a:lnTo>
                <a:lnTo>
                  <a:pt x="4316094" y="3588985"/>
                </a:lnTo>
                <a:lnTo>
                  <a:pt x="0" y="35889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4750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441" y="5527104"/>
            <a:ext cx="9961139" cy="2965175"/>
          </a:xfrm>
          <a:custGeom>
            <a:avLst/>
            <a:gdLst/>
            <a:ahLst/>
            <a:cxnLst/>
            <a:rect r="r" b="b" t="t" l="l"/>
            <a:pathLst>
              <a:path h="2965175" w="9961139">
                <a:moveTo>
                  <a:pt x="0" y="0"/>
                </a:moveTo>
                <a:lnTo>
                  <a:pt x="9961139" y="0"/>
                </a:lnTo>
                <a:lnTo>
                  <a:pt x="9961139" y="2965175"/>
                </a:lnTo>
                <a:lnTo>
                  <a:pt x="0" y="296517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063" r="0" b="-9294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548616" y="1456253"/>
            <a:ext cx="7470140" cy="5553439"/>
            <a:chOff x="0" y="0"/>
            <a:chExt cx="2766719" cy="205682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766719" cy="2056829"/>
            </a:xfrm>
            <a:custGeom>
              <a:avLst/>
              <a:gdLst/>
              <a:ahLst/>
              <a:cxnLst/>
              <a:rect r="r" b="b" t="t" l="l"/>
              <a:pathLst>
                <a:path h="2056829" w="2766719">
                  <a:moveTo>
                    <a:pt x="37310" y="0"/>
                  </a:moveTo>
                  <a:lnTo>
                    <a:pt x="2729409" y="0"/>
                  </a:lnTo>
                  <a:cubicBezTo>
                    <a:pt x="2739304" y="0"/>
                    <a:pt x="2748794" y="3931"/>
                    <a:pt x="2755791" y="10928"/>
                  </a:cubicBezTo>
                  <a:cubicBezTo>
                    <a:pt x="2762788" y="17925"/>
                    <a:pt x="2766719" y="27415"/>
                    <a:pt x="2766719" y="37310"/>
                  </a:cubicBezTo>
                  <a:lnTo>
                    <a:pt x="2766719" y="2019520"/>
                  </a:lnTo>
                  <a:cubicBezTo>
                    <a:pt x="2766719" y="2040125"/>
                    <a:pt x="2750015" y="2056829"/>
                    <a:pt x="2729409" y="2056829"/>
                  </a:cubicBezTo>
                  <a:lnTo>
                    <a:pt x="37310" y="2056829"/>
                  </a:lnTo>
                  <a:cubicBezTo>
                    <a:pt x="16704" y="2056829"/>
                    <a:pt x="0" y="2040125"/>
                    <a:pt x="0" y="2019520"/>
                  </a:cubicBezTo>
                  <a:lnTo>
                    <a:pt x="0" y="37310"/>
                  </a:lnTo>
                  <a:cubicBezTo>
                    <a:pt x="0" y="16704"/>
                    <a:pt x="16704" y="0"/>
                    <a:pt x="37310" y="0"/>
                  </a:cubicBezTo>
                  <a:close/>
                </a:path>
              </a:pathLst>
            </a:custGeom>
            <a:solidFill>
              <a:srgbClr val="808D7C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28575"/>
              <a:ext cx="2766719" cy="208540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940759" y="194422"/>
            <a:ext cx="6727772" cy="1123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61"/>
              </a:lnSpc>
            </a:pPr>
            <a:r>
              <a:rPr lang="en-US" sz="4967">
                <a:solidFill>
                  <a:srgbClr val="FFFFFF"/>
                </a:solidFill>
                <a:latin typeface="Wedges"/>
                <a:ea typeface="Wedges"/>
                <a:cs typeface="Wedges"/>
                <a:sym typeface="Wedges"/>
              </a:rPr>
              <a:t>FARM2GO </a:t>
            </a:r>
          </a:p>
          <a:p>
            <a:pPr algn="ctr">
              <a:lnSpc>
                <a:spcPts val="2999"/>
              </a:lnSpc>
            </a:pPr>
            <a:r>
              <a:rPr lang="en-US" sz="2499">
                <a:solidFill>
                  <a:srgbClr val="FFFFFF"/>
                </a:solidFill>
                <a:latin typeface="Wedges"/>
                <a:ea typeface="Wedges"/>
                <a:cs typeface="Wedges"/>
                <a:sym typeface="Wedges"/>
              </a:rPr>
              <a:t>FRESH FROM FARM REDY TO GO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40511" y="2270823"/>
            <a:ext cx="7286350" cy="3914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61341" indent="-280670" lvl="1">
              <a:lnSpc>
                <a:spcPts val="312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Farm2GO (Farm to Go) connects farmers directly to buyers:</a:t>
            </a:r>
          </a:p>
          <a:p>
            <a:pPr algn="l" marL="561341" indent="-280670" lvl="1">
              <a:lnSpc>
                <a:spcPts val="312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Simple Farmer Dashboard for uploading products.</a:t>
            </a:r>
          </a:p>
          <a:p>
            <a:pPr algn="l" marL="561341" indent="-280670" lvl="1">
              <a:lnSpc>
                <a:spcPts val="312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Bulk Buyer Marketplace for direct transactions.</a:t>
            </a:r>
          </a:p>
          <a:p>
            <a:pPr algn="l" marL="561341" indent="-280670" lvl="1">
              <a:lnSpc>
                <a:spcPts val="312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Payment Options: COD &amp; Mobile Wallets (GCash, PayMaya).</a:t>
            </a:r>
          </a:p>
          <a:p>
            <a:pPr algn="l" marL="561341" indent="-280670" lvl="1">
              <a:lnSpc>
                <a:spcPts val="3120"/>
              </a:lnSpc>
              <a:buFont typeface="Arial"/>
              <a:buChar char="•"/>
            </a:pPr>
            <a:r>
              <a:rPr lang="en-US" sz="26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Language-friendly interface (English &amp; Filipino).</a:t>
            </a:r>
          </a:p>
          <a:p>
            <a:pPr algn="l">
              <a:lnSpc>
                <a:spcPts val="3120"/>
              </a:lnSpc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-748551" y="194422"/>
            <a:ext cx="2261464" cy="1074196"/>
          </a:xfrm>
          <a:custGeom>
            <a:avLst/>
            <a:gdLst/>
            <a:ahLst/>
            <a:cxnLst/>
            <a:rect r="r" b="b" t="t" l="l"/>
            <a:pathLst>
              <a:path h="1074196" w="2261464">
                <a:moveTo>
                  <a:pt x="0" y="0"/>
                </a:moveTo>
                <a:lnTo>
                  <a:pt x="2261465" y="0"/>
                </a:lnTo>
                <a:lnTo>
                  <a:pt x="2261465" y="1074196"/>
                </a:lnTo>
                <a:lnTo>
                  <a:pt x="0" y="107419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true" flipV="false" rot="0">
            <a:off x="7069721" y="0"/>
            <a:ext cx="3065796" cy="1456253"/>
          </a:xfrm>
          <a:custGeom>
            <a:avLst/>
            <a:gdLst/>
            <a:ahLst/>
            <a:cxnLst/>
            <a:rect r="r" b="b" t="t" l="l"/>
            <a:pathLst>
              <a:path h="1456253" w="3065796">
                <a:moveTo>
                  <a:pt x="3065796" y="0"/>
                </a:moveTo>
                <a:lnTo>
                  <a:pt x="0" y="0"/>
                </a:lnTo>
                <a:lnTo>
                  <a:pt x="0" y="1456253"/>
                </a:lnTo>
                <a:lnTo>
                  <a:pt x="3065796" y="1456253"/>
                </a:lnTo>
                <a:lnTo>
                  <a:pt x="3065796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608612" y="3032735"/>
            <a:ext cx="2314456" cy="4282465"/>
          </a:xfrm>
          <a:custGeom>
            <a:avLst/>
            <a:gdLst/>
            <a:ahLst/>
            <a:cxnLst/>
            <a:rect r="r" b="b" t="t" l="l"/>
            <a:pathLst>
              <a:path h="4282465" w="2314456">
                <a:moveTo>
                  <a:pt x="0" y="0"/>
                </a:moveTo>
                <a:lnTo>
                  <a:pt x="2314456" y="0"/>
                </a:lnTo>
                <a:lnTo>
                  <a:pt x="2314456" y="4282465"/>
                </a:lnTo>
                <a:lnTo>
                  <a:pt x="0" y="42824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true" flipV="false" rot="0">
            <a:off x="6968945" y="1905089"/>
            <a:ext cx="2997635" cy="4891973"/>
          </a:xfrm>
          <a:custGeom>
            <a:avLst/>
            <a:gdLst/>
            <a:ahLst/>
            <a:cxnLst/>
            <a:rect r="r" b="b" t="t" l="l"/>
            <a:pathLst>
              <a:path h="4891973" w="2997635">
                <a:moveTo>
                  <a:pt x="2997635" y="0"/>
                </a:moveTo>
                <a:lnTo>
                  <a:pt x="0" y="0"/>
                </a:lnTo>
                <a:lnTo>
                  <a:pt x="0" y="4891973"/>
                </a:lnTo>
                <a:lnTo>
                  <a:pt x="2997635" y="4891973"/>
                </a:lnTo>
                <a:lnTo>
                  <a:pt x="2997635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753600" cy="7315200"/>
          </a:xfrm>
          <a:custGeom>
            <a:avLst/>
            <a:gdLst/>
            <a:ahLst/>
            <a:cxnLst/>
            <a:rect r="r" b="b" t="t" l="l"/>
            <a:pathLst>
              <a:path h="7315200" w="97536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57" r="0" b="-408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202102" y="4387672"/>
            <a:ext cx="2740092" cy="1804013"/>
          </a:xfrm>
          <a:custGeom>
            <a:avLst/>
            <a:gdLst/>
            <a:ahLst/>
            <a:cxnLst/>
            <a:rect r="r" b="b" t="t" l="l"/>
            <a:pathLst>
              <a:path h="1804013" w="2740092">
                <a:moveTo>
                  <a:pt x="0" y="0"/>
                </a:moveTo>
                <a:lnTo>
                  <a:pt x="2740091" y="0"/>
                </a:lnTo>
                <a:lnTo>
                  <a:pt x="2740091" y="1804013"/>
                </a:lnTo>
                <a:lnTo>
                  <a:pt x="0" y="1804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449438" y="4228573"/>
            <a:ext cx="3645598" cy="2055206"/>
          </a:xfrm>
          <a:custGeom>
            <a:avLst/>
            <a:gdLst/>
            <a:ahLst/>
            <a:cxnLst/>
            <a:rect r="r" b="b" t="t" l="l"/>
            <a:pathLst>
              <a:path h="2055206" w="3645598">
                <a:moveTo>
                  <a:pt x="0" y="0"/>
                </a:moveTo>
                <a:lnTo>
                  <a:pt x="3645599" y="0"/>
                </a:lnTo>
                <a:lnTo>
                  <a:pt x="3645599" y="2055206"/>
                </a:lnTo>
                <a:lnTo>
                  <a:pt x="0" y="20552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441" y="5527104"/>
            <a:ext cx="9961139" cy="2965175"/>
          </a:xfrm>
          <a:custGeom>
            <a:avLst/>
            <a:gdLst/>
            <a:ahLst/>
            <a:cxnLst/>
            <a:rect r="r" b="b" t="t" l="l"/>
            <a:pathLst>
              <a:path h="2965175" w="9961139">
                <a:moveTo>
                  <a:pt x="0" y="0"/>
                </a:moveTo>
                <a:lnTo>
                  <a:pt x="9961139" y="0"/>
                </a:lnTo>
                <a:lnTo>
                  <a:pt x="9961139" y="2965175"/>
                </a:lnTo>
                <a:lnTo>
                  <a:pt x="0" y="29651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63" r="0" b="-9294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false" rot="0">
            <a:off x="7336973" y="0"/>
            <a:ext cx="3370215" cy="1600852"/>
          </a:xfrm>
          <a:custGeom>
            <a:avLst/>
            <a:gdLst/>
            <a:ahLst/>
            <a:cxnLst/>
            <a:rect r="r" b="b" t="t" l="l"/>
            <a:pathLst>
              <a:path h="1600852" w="3370215">
                <a:moveTo>
                  <a:pt x="3370214" y="0"/>
                </a:moveTo>
                <a:lnTo>
                  <a:pt x="0" y="0"/>
                </a:lnTo>
                <a:lnTo>
                  <a:pt x="0" y="1600852"/>
                </a:lnTo>
                <a:lnTo>
                  <a:pt x="3370214" y="1600852"/>
                </a:lnTo>
                <a:lnTo>
                  <a:pt x="3370214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334413" y="5619657"/>
            <a:ext cx="1022845" cy="1372658"/>
          </a:xfrm>
          <a:custGeom>
            <a:avLst/>
            <a:gdLst/>
            <a:ahLst/>
            <a:cxnLst/>
            <a:rect r="r" b="b" t="t" l="l"/>
            <a:pathLst>
              <a:path h="1372658" w="1022845">
                <a:moveTo>
                  <a:pt x="0" y="0"/>
                </a:moveTo>
                <a:lnTo>
                  <a:pt x="1022845" y="0"/>
                </a:lnTo>
                <a:lnTo>
                  <a:pt x="1022845" y="1372658"/>
                </a:lnTo>
                <a:lnTo>
                  <a:pt x="0" y="137265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85120" y="4395252"/>
            <a:ext cx="1393867" cy="2597064"/>
          </a:xfrm>
          <a:custGeom>
            <a:avLst/>
            <a:gdLst/>
            <a:ahLst/>
            <a:cxnLst/>
            <a:rect r="r" b="b" t="t" l="l"/>
            <a:pathLst>
              <a:path h="2597064" w="1393867">
                <a:moveTo>
                  <a:pt x="0" y="0"/>
                </a:moveTo>
                <a:lnTo>
                  <a:pt x="1393867" y="0"/>
                </a:lnTo>
                <a:lnTo>
                  <a:pt x="1393867" y="2597063"/>
                </a:lnTo>
                <a:lnTo>
                  <a:pt x="0" y="259706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2440664" y="2163599"/>
            <a:ext cx="6405172" cy="4980732"/>
            <a:chOff x="0" y="0"/>
            <a:chExt cx="2372286" cy="1844716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372286" cy="1844716"/>
            </a:xfrm>
            <a:custGeom>
              <a:avLst/>
              <a:gdLst/>
              <a:ahLst/>
              <a:cxnLst/>
              <a:rect r="r" b="b" t="t" l="l"/>
              <a:pathLst>
                <a:path h="1844716" w="2372286">
                  <a:moveTo>
                    <a:pt x="43513" y="0"/>
                  </a:moveTo>
                  <a:lnTo>
                    <a:pt x="2328773" y="0"/>
                  </a:lnTo>
                  <a:cubicBezTo>
                    <a:pt x="2352804" y="0"/>
                    <a:pt x="2372286" y="19481"/>
                    <a:pt x="2372286" y="43513"/>
                  </a:cubicBezTo>
                  <a:lnTo>
                    <a:pt x="2372286" y="1801203"/>
                  </a:lnTo>
                  <a:cubicBezTo>
                    <a:pt x="2372286" y="1812743"/>
                    <a:pt x="2367702" y="1823811"/>
                    <a:pt x="2359541" y="1831971"/>
                  </a:cubicBezTo>
                  <a:cubicBezTo>
                    <a:pt x="2351381" y="1840131"/>
                    <a:pt x="2340313" y="1844716"/>
                    <a:pt x="2328773" y="1844716"/>
                  </a:cubicBezTo>
                  <a:lnTo>
                    <a:pt x="43513" y="1844716"/>
                  </a:lnTo>
                  <a:cubicBezTo>
                    <a:pt x="31973" y="1844716"/>
                    <a:pt x="20905" y="1840131"/>
                    <a:pt x="12745" y="1831971"/>
                  </a:cubicBezTo>
                  <a:cubicBezTo>
                    <a:pt x="4584" y="1823811"/>
                    <a:pt x="0" y="1812743"/>
                    <a:pt x="0" y="1801203"/>
                  </a:cubicBezTo>
                  <a:lnTo>
                    <a:pt x="0" y="43513"/>
                  </a:lnTo>
                  <a:cubicBezTo>
                    <a:pt x="0" y="31973"/>
                    <a:pt x="4584" y="20905"/>
                    <a:pt x="12745" y="12745"/>
                  </a:cubicBezTo>
                  <a:cubicBezTo>
                    <a:pt x="20905" y="4584"/>
                    <a:pt x="31973" y="0"/>
                    <a:pt x="43513" y="0"/>
                  </a:cubicBezTo>
                  <a:close/>
                </a:path>
              </a:pathLst>
            </a:custGeom>
            <a:solidFill>
              <a:srgbClr val="808D7C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28575"/>
              <a:ext cx="2372286" cy="1873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582054" y="741045"/>
            <a:ext cx="6475306" cy="1190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99"/>
              </a:lnSpc>
            </a:pPr>
            <a:r>
              <a:rPr lang="en-US" sz="3999">
                <a:solidFill>
                  <a:srgbClr val="FFFFFF"/>
                </a:solidFill>
                <a:latin typeface="Wedges"/>
                <a:ea typeface="Wedges"/>
                <a:cs typeface="Wedges"/>
                <a:sym typeface="Wedges"/>
              </a:rPr>
              <a:t>SUPPORTING SYSTEMS FOR FARMERS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440664" y="2916555"/>
            <a:ext cx="6405518" cy="3667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Logistics &amp; Delivery: J&amp;T Express, LBC, Ninja Van, and local cooperatives.</a:t>
            </a:r>
          </a:p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Digital Literacy Training:</a:t>
            </a:r>
          </a:p>
          <a:p>
            <a:pPr algn="l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       </a:t>
            </a: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step-by-step tutorials.</a:t>
            </a:r>
          </a:p>
          <a:p>
            <a:pPr algn="l" marL="647700" indent="-323850" lvl="1">
              <a:lnSpc>
                <a:spcPts val="36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Glacial Indifference"/>
                <a:ea typeface="Glacial Indifference"/>
                <a:cs typeface="Glacial Indifference"/>
                <a:sym typeface="Glacial Indifference"/>
              </a:rPr>
              <a:t>Transparent delivery pricing to minimize hidden charges.</a:t>
            </a:r>
          </a:p>
          <a:p>
            <a:pPr algn="l">
              <a:lnSpc>
                <a:spcPts val="360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753600" cy="7315200"/>
          </a:xfrm>
          <a:custGeom>
            <a:avLst/>
            <a:gdLst/>
            <a:ahLst/>
            <a:cxnLst/>
            <a:rect r="r" b="b" t="t" l="l"/>
            <a:pathLst>
              <a:path h="7315200" w="97536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57" r="0" b="-408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62133" y="932236"/>
            <a:ext cx="5189880" cy="4315569"/>
          </a:xfrm>
          <a:custGeom>
            <a:avLst/>
            <a:gdLst/>
            <a:ahLst/>
            <a:cxnLst/>
            <a:rect r="r" b="b" t="t" l="l"/>
            <a:pathLst>
              <a:path h="4315569" w="5189880">
                <a:moveTo>
                  <a:pt x="0" y="0"/>
                </a:moveTo>
                <a:lnTo>
                  <a:pt x="5189880" y="0"/>
                </a:lnTo>
                <a:lnTo>
                  <a:pt x="5189880" y="4315570"/>
                </a:lnTo>
                <a:lnTo>
                  <a:pt x="0" y="43155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4750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28327" y="4710054"/>
            <a:ext cx="10194907" cy="1410295"/>
          </a:xfrm>
          <a:custGeom>
            <a:avLst/>
            <a:gdLst/>
            <a:ahLst/>
            <a:cxnLst/>
            <a:rect r="r" b="b" t="t" l="l"/>
            <a:pathLst>
              <a:path h="1410295" w="10194907">
                <a:moveTo>
                  <a:pt x="0" y="0"/>
                </a:moveTo>
                <a:lnTo>
                  <a:pt x="10194907" y="0"/>
                </a:lnTo>
                <a:lnTo>
                  <a:pt x="10194907" y="1410295"/>
                </a:lnTo>
                <a:lnTo>
                  <a:pt x="0" y="14102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441" y="5527104"/>
            <a:ext cx="9961139" cy="2965175"/>
          </a:xfrm>
          <a:custGeom>
            <a:avLst/>
            <a:gdLst/>
            <a:ahLst/>
            <a:cxnLst/>
            <a:rect r="r" b="b" t="t" l="l"/>
            <a:pathLst>
              <a:path h="2965175" w="9961139">
                <a:moveTo>
                  <a:pt x="0" y="0"/>
                </a:moveTo>
                <a:lnTo>
                  <a:pt x="9961139" y="0"/>
                </a:lnTo>
                <a:lnTo>
                  <a:pt x="9961139" y="2965175"/>
                </a:lnTo>
                <a:lnTo>
                  <a:pt x="0" y="29651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63" r="0" b="-9294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424388" y="1157532"/>
            <a:ext cx="1936599" cy="5852160"/>
          </a:xfrm>
          <a:custGeom>
            <a:avLst/>
            <a:gdLst/>
            <a:ahLst/>
            <a:cxnLst/>
            <a:rect r="r" b="b" t="t" l="l"/>
            <a:pathLst>
              <a:path h="5852160" w="1936599">
                <a:moveTo>
                  <a:pt x="0" y="0"/>
                </a:moveTo>
                <a:lnTo>
                  <a:pt x="1936599" y="0"/>
                </a:lnTo>
                <a:lnTo>
                  <a:pt x="1936599" y="5852160"/>
                </a:lnTo>
                <a:lnTo>
                  <a:pt x="0" y="58521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70892" y="396883"/>
            <a:ext cx="3770095" cy="1790795"/>
          </a:xfrm>
          <a:custGeom>
            <a:avLst/>
            <a:gdLst/>
            <a:ahLst/>
            <a:cxnLst/>
            <a:rect r="r" b="b" t="t" l="l"/>
            <a:pathLst>
              <a:path h="1790795" w="3770095">
                <a:moveTo>
                  <a:pt x="0" y="0"/>
                </a:moveTo>
                <a:lnTo>
                  <a:pt x="3770095" y="0"/>
                </a:lnTo>
                <a:lnTo>
                  <a:pt x="3770095" y="1790796"/>
                </a:lnTo>
                <a:lnTo>
                  <a:pt x="0" y="179079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50491" y="941761"/>
            <a:ext cx="6153765" cy="301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99"/>
              </a:lnSpc>
            </a:pPr>
            <a:r>
              <a:rPr lang="en-US" sz="9999">
                <a:solidFill>
                  <a:srgbClr val="FFFFFF"/>
                </a:solidFill>
                <a:latin typeface="Wedges"/>
                <a:ea typeface="Wedges"/>
                <a:cs typeface="Wedges"/>
                <a:sym typeface="Wedges"/>
              </a:rPr>
              <a:t>THANK YOU!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8637721" y="5415202"/>
            <a:ext cx="768718" cy="1031620"/>
          </a:xfrm>
          <a:custGeom>
            <a:avLst/>
            <a:gdLst/>
            <a:ahLst/>
            <a:cxnLst/>
            <a:rect r="r" b="b" t="t" l="l"/>
            <a:pathLst>
              <a:path h="1031620" w="768718">
                <a:moveTo>
                  <a:pt x="0" y="0"/>
                </a:moveTo>
                <a:lnTo>
                  <a:pt x="768718" y="0"/>
                </a:lnTo>
                <a:lnTo>
                  <a:pt x="768718" y="1031620"/>
                </a:lnTo>
                <a:lnTo>
                  <a:pt x="0" y="10316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23895" y="5415202"/>
            <a:ext cx="768718" cy="1031620"/>
          </a:xfrm>
          <a:custGeom>
            <a:avLst/>
            <a:gdLst/>
            <a:ahLst/>
            <a:cxnLst/>
            <a:rect r="r" b="b" t="t" l="l"/>
            <a:pathLst>
              <a:path h="1031620" w="768718">
                <a:moveTo>
                  <a:pt x="0" y="0"/>
                </a:moveTo>
                <a:lnTo>
                  <a:pt x="768718" y="0"/>
                </a:lnTo>
                <a:lnTo>
                  <a:pt x="768718" y="1031620"/>
                </a:lnTo>
                <a:lnTo>
                  <a:pt x="0" y="10316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702891" y="1094161"/>
            <a:ext cx="6153765" cy="3019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999"/>
              </a:lnSpc>
            </a:pPr>
            <a:r>
              <a:rPr lang="en-US" sz="9999">
                <a:solidFill>
                  <a:srgbClr val="FFFFFF"/>
                </a:solidFill>
                <a:latin typeface="Wedges"/>
                <a:ea typeface="Wedges"/>
                <a:cs typeface="Wedges"/>
                <a:sym typeface="Wedges"/>
              </a:rPr>
              <a:t>THANK YOU!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50491" y="4298379"/>
            <a:ext cx="7540937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00"/>
              </a:lnSpc>
            </a:pPr>
            <a:r>
              <a:rPr lang="en-US" sz="5000">
                <a:solidFill>
                  <a:srgbClr val="FFFFFF"/>
                </a:solidFill>
                <a:latin typeface="Wedges"/>
                <a:ea typeface="Wedges"/>
                <a:cs typeface="Wedges"/>
                <a:sym typeface="Wedges"/>
              </a:rPr>
              <a:t>FARM2GO</a:t>
            </a:r>
          </a:p>
          <a:p>
            <a:pPr algn="ctr">
              <a:lnSpc>
                <a:spcPts val="3600"/>
              </a:lnSpc>
            </a:pPr>
            <a:r>
              <a:rPr lang="en-US" sz="3000">
                <a:solidFill>
                  <a:srgbClr val="FFFFFF"/>
                </a:solidFill>
                <a:latin typeface="Wedges"/>
                <a:ea typeface="Wedges"/>
                <a:cs typeface="Wedges"/>
                <a:sym typeface="Wedges"/>
              </a:rPr>
              <a:t>“FRESH FROM TE FARM READY TO GO!”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482983" y="6084872"/>
            <a:ext cx="1675954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  <a:spcBef>
                <a:spcPct val="0"/>
              </a:spcBef>
            </a:pPr>
            <a:r>
              <a:rPr lang="en-US" sz="2499">
                <a:solidFill>
                  <a:srgbClr val="000000"/>
                </a:solidFill>
                <a:latin typeface="Wedges"/>
                <a:ea typeface="Wedges"/>
                <a:cs typeface="Wedges"/>
                <a:sym typeface="Wedges"/>
              </a:rPr>
              <a:t>-TORO FAM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9753600" cy="7315200"/>
          </a:xfrm>
          <a:custGeom>
            <a:avLst/>
            <a:gdLst/>
            <a:ahLst/>
            <a:cxnLst/>
            <a:rect r="r" b="b" t="t" l="l"/>
            <a:pathLst>
              <a:path h="7315200" w="9753600">
                <a:moveTo>
                  <a:pt x="0" y="0"/>
                </a:moveTo>
                <a:lnTo>
                  <a:pt x="9753600" y="0"/>
                </a:lnTo>
                <a:lnTo>
                  <a:pt x="9753600" y="7315200"/>
                </a:lnTo>
                <a:lnTo>
                  <a:pt x="0" y="7315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0857" r="0" b="-40857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862133" y="932236"/>
            <a:ext cx="5189880" cy="4315569"/>
          </a:xfrm>
          <a:custGeom>
            <a:avLst/>
            <a:gdLst/>
            <a:ahLst/>
            <a:cxnLst/>
            <a:rect r="r" b="b" t="t" l="l"/>
            <a:pathLst>
              <a:path h="4315569" w="5189880">
                <a:moveTo>
                  <a:pt x="0" y="0"/>
                </a:moveTo>
                <a:lnTo>
                  <a:pt x="5189880" y="0"/>
                </a:lnTo>
                <a:lnTo>
                  <a:pt x="5189880" y="4315570"/>
                </a:lnTo>
                <a:lnTo>
                  <a:pt x="0" y="43155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4750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228327" y="4710054"/>
            <a:ext cx="10194907" cy="1410295"/>
          </a:xfrm>
          <a:custGeom>
            <a:avLst/>
            <a:gdLst/>
            <a:ahLst/>
            <a:cxnLst/>
            <a:rect r="r" b="b" t="t" l="l"/>
            <a:pathLst>
              <a:path h="1410295" w="10194907">
                <a:moveTo>
                  <a:pt x="0" y="0"/>
                </a:moveTo>
                <a:lnTo>
                  <a:pt x="10194907" y="0"/>
                </a:lnTo>
                <a:lnTo>
                  <a:pt x="10194907" y="1410295"/>
                </a:lnTo>
                <a:lnTo>
                  <a:pt x="0" y="14102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5441" y="5527104"/>
            <a:ext cx="9961139" cy="2965175"/>
          </a:xfrm>
          <a:custGeom>
            <a:avLst/>
            <a:gdLst/>
            <a:ahLst/>
            <a:cxnLst/>
            <a:rect r="r" b="b" t="t" l="l"/>
            <a:pathLst>
              <a:path h="2965175" w="9961139">
                <a:moveTo>
                  <a:pt x="0" y="0"/>
                </a:moveTo>
                <a:lnTo>
                  <a:pt x="9961139" y="0"/>
                </a:lnTo>
                <a:lnTo>
                  <a:pt x="9961139" y="2965175"/>
                </a:lnTo>
                <a:lnTo>
                  <a:pt x="0" y="296517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063" r="0" b="-9294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7469840" y="1157532"/>
            <a:ext cx="1936599" cy="5852160"/>
          </a:xfrm>
          <a:custGeom>
            <a:avLst/>
            <a:gdLst/>
            <a:ahLst/>
            <a:cxnLst/>
            <a:rect r="r" b="b" t="t" l="l"/>
            <a:pathLst>
              <a:path h="5852160" w="1936599">
                <a:moveTo>
                  <a:pt x="0" y="0"/>
                </a:moveTo>
                <a:lnTo>
                  <a:pt x="1936599" y="0"/>
                </a:lnTo>
                <a:lnTo>
                  <a:pt x="1936599" y="5852160"/>
                </a:lnTo>
                <a:lnTo>
                  <a:pt x="0" y="585216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370892" y="396883"/>
            <a:ext cx="3770095" cy="1790795"/>
          </a:xfrm>
          <a:custGeom>
            <a:avLst/>
            <a:gdLst/>
            <a:ahLst/>
            <a:cxnLst/>
            <a:rect r="r" b="b" t="t" l="l"/>
            <a:pathLst>
              <a:path h="1790795" w="3770095">
                <a:moveTo>
                  <a:pt x="0" y="0"/>
                </a:moveTo>
                <a:lnTo>
                  <a:pt x="3770095" y="0"/>
                </a:lnTo>
                <a:lnTo>
                  <a:pt x="3770095" y="1790796"/>
                </a:lnTo>
                <a:lnTo>
                  <a:pt x="0" y="1790796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637721" y="5415202"/>
            <a:ext cx="768718" cy="1031620"/>
          </a:xfrm>
          <a:custGeom>
            <a:avLst/>
            <a:gdLst/>
            <a:ahLst/>
            <a:cxnLst/>
            <a:rect r="r" b="b" t="t" l="l"/>
            <a:pathLst>
              <a:path h="1031620" w="768718">
                <a:moveTo>
                  <a:pt x="0" y="0"/>
                </a:moveTo>
                <a:lnTo>
                  <a:pt x="768718" y="0"/>
                </a:lnTo>
                <a:lnTo>
                  <a:pt x="768718" y="1031620"/>
                </a:lnTo>
                <a:lnTo>
                  <a:pt x="0" y="10316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623895" y="5415202"/>
            <a:ext cx="768718" cy="1031620"/>
          </a:xfrm>
          <a:custGeom>
            <a:avLst/>
            <a:gdLst/>
            <a:ahLst/>
            <a:cxnLst/>
            <a:rect r="r" b="b" t="t" l="l"/>
            <a:pathLst>
              <a:path h="1031620" w="768718">
                <a:moveTo>
                  <a:pt x="0" y="0"/>
                </a:moveTo>
                <a:lnTo>
                  <a:pt x="768718" y="0"/>
                </a:lnTo>
                <a:lnTo>
                  <a:pt x="768718" y="1031620"/>
                </a:lnTo>
                <a:lnTo>
                  <a:pt x="0" y="103162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DAGxgq02q9c</dc:identifier>
  <dcterms:modified xsi:type="dcterms:W3CDTF">2011-08-01T06:04:30Z</dcterms:modified>
  <cp:revision>1</cp:revision>
  <dc:title>Farm2GO_TORO FAM</dc:title>
</cp:coreProperties>
</file>

<file path=docProps/thumbnail.jpeg>
</file>